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36"/>
  </p:notesMasterIdLst>
  <p:sldIdLst>
    <p:sldId id="290" r:id="rId2"/>
    <p:sldId id="398" r:id="rId3"/>
    <p:sldId id="409" r:id="rId4"/>
    <p:sldId id="401" r:id="rId5"/>
    <p:sldId id="258" r:id="rId6"/>
    <p:sldId id="416" r:id="rId7"/>
    <p:sldId id="415" r:id="rId8"/>
    <p:sldId id="405" r:id="rId9"/>
    <p:sldId id="400" r:id="rId10"/>
    <p:sldId id="399" r:id="rId11"/>
    <p:sldId id="402" r:id="rId12"/>
    <p:sldId id="406" r:id="rId13"/>
    <p:sldId id="408" r:id="rId14"/>
    <p:sldId id="412" r:id="rId15"/>
    <p:sldId id="413" r:id="rId16"/>
    <p:sldId id="407" r:id="rId17"/>
    <p:sldId id="380" r:id="rId18"/>
    <p:sldId id="381" r:id="rId19"/>
    <p:sldId id="382" r:id="rId20"/>
    <p:sldId id="403" r:id="rId21"/>
    <p:sldId id="397" r:id="rId22"/>
    <p:sldId id="378" r:id="rId23"/>
    <p:sldId id="268" r:id="rId24"/>
    <p:sldId id="279" r:id="rId25"/>
    <p:sldId id="263" r:id="rId26"/>
    <p:sldId id="265" r:id="rId27"/>
    <p:sldId id="266" r:id="rId28"/>
    <p:sldId id="267" r:id="rId29"/>
    <p:sldId id="269" r:id="rId30"/>
    <p:sldId id="282" r:id="rId31"/>
    <p:sldId id="391" r:id="rId32"/>
    <p:sldId id="387" r:id="rId33"/>
    <p:sldId id="390" r:id="rId34"/>
    <p:sldId id="389" r:id="rId35"/>
  </p:sldIdLst>
  <p:sldSz cx="12192000" cy="6858000"/>
  <p:notesSz cx="6997700" cy="9194800"/>
  <p:embeddedFontLst>
    <p:embeddedFont>
      <p:font typeface="FreightMicro Pro Book"/>
      <p:regular r:id="rId37"/>
      <p:italic r:id="rId38"/>
    </p:embeddedFont>
    <p:embeddedFont>
      <p:font typeface="FreightText Pro Book"/>
      <p:regular r:id="rId39"/>
      <p:italic r:id="rId40"/>
    </p:embeddedFont>
    <p:embeddedFont>
      <p:font typeface="Open Sans" pitchFamily="2" charset="0"/>
      <p:regular r:id="rId41"/>
      <p:bold r:id="rId42"/>
      <p:italic r:id="rId43"/>
      <p:boldItalic r:id="rId44"/>
    </p:embeddedFont>
    <p:embeddedFont>
      <p:font typeface="Open Sans ExtraBold" pitchFamily="2" charset="0"/>
      <p:bold r:id="rId45"/>
      <p:italic r:id="rId46"/>
      <p:boldItalic r:id="rId47"/>
    </p:embeddedFont>
    <p:embeddedFont>
      <p:font typeface="Open Sans Light" pitchFamily="2" charset="0"/>
      <p:regular r:id="rId48"/>
      <p:italic r:id="rId49"/>
    </p:embeddedFont>
    <p:embeddedFont>
      <p:font typeface="Source Code Pro" panose="020B0309030403020204" pitchFamily="34" charset="0"/>
      <p:regular r:id="rId50"/>
      <p:bold r:id="rId51"/>
      <p:italic r:id="rId52"/>
      <p:boldItalic r:id="rId53"/>
    </p:embeddedFont>
    <p:embeddedFont>
      <p:font typeface="Source Code Pro Medium" panose="020B0309030403020204" pitchFamily="34" charset="0"/>
      <p:regular r:id="rId54"/>
      <p:italic r:id="rId55"/>
    </p:embeddedFont>
    <p:embeddedFont>
      <p:font typeface="SourceCodePro-Light" panose="020B0309030403020204" pitchFamily="34" charset="0"/>
      <p:regular r:id="rId56"/>
    </p:embeddedFont>
    <p:embeddedFont>
      <p:font typeface="Wingdings 2" pitchFamily="2" charset="2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89"/>
    <p:restoredTop sz="94737"/>
  </p:normalViewPr>
  <p:slideViewPr>
    <p:cSldViewPr snapToGrid="0">
      <p:cViewPr varScale="1">
        <p:scale>
          <a:sx n="129" d="100"/>
          <a:sy n="129" d="100"/>
        </p:scale>
        <p:origin x="5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Text Pro Book" panose="02000603060000020004" pitchFamily="2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pen Sans Light" pitchFamily="2" charset="0"/>
        <a:ea typeface="Open Sans Light" pitchFamily="2" charset="0"/>
        <a:cs typeface="Open Sans Light" pitchFamily="2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1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Open Sans Light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701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37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747" y="8733466"/>
            <a:ext cx="3032336" cy="45974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380186" indent="-3791758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260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2521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87816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5042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>
                <a:latin typeface="FreightText Pro Book" panose="02000603060000020004" pitchFamily="2" charset="0"/>
              </a:rPr>
              <a:pPr/>
              <a:t>31</a:t>
            </a:fld>
            <a:endParaRPr lang="en-US" sz="1200" b="0" dirty="0">
              <a:latin typeface="FreightText Pro Book" panose="02000603060000020004" pitchFamily="2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Text Pro Book" panose="02000603060000020004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0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2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Open Sans Light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10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Open Sans Light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40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25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78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Book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2178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9330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2667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13426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4776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49299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r>
              <a:rPr lang="en-US" sz="788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81680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65263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73555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36485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1477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6035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Book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834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18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07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7371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3201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0419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4837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4346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7103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9584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678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zechtheworld.com/best-palindromes/#palindrome-words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berkeley.edu/collection?username=nathalierun&amp;collection=Vee&amp;page_number=2" TargetMode="External"/><Relationship Id="rId2" Type="http://schemas.openxmlformats.org/officeDocument/2006/relationships/hyperlink" Target="https://snap.berkeley.edu/collection?username=nathalierun&amp;collection=Fractal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nap.berkeley.edu/collection?username=snapcloud&amp;collection=Fractal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3635" y="1464707"/>
            <a:ext cx="3184729" cy="833487"/>
          </a:xfrm>
        </p:spPr>
        <p:txBody>
          <a:bodyPr>
            <a:normAutofit/>
          </a:bodyPr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4005" y="1527518"/>
            <a:ext cx="3092868" cy="833487"/>
          </a:xfrm>
        </p:spPr>
        <p:txBody>
          <a:bodyPr>
            <a:normAutofit/>
          </a:bodyPr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8356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Recursion and Iteration to each other</a:t>
            </a:r>
          </a:p>
          <a:p>
            <a:pPr lvl="1"/>
            <a:r>
              <a:rPr lang="en-US" dirty="0"/>
              <a:t>Translate some simple functions from one method to another</a:t>
            </a:r>
          </a:p>
          <a:p>
            <a:r>
              <a:rPr lang="en-US" dirty="0"/>
              <a:t>Write a recursive function</a:t>
            </a:r>
          </a:p>
          <a:p>
            <a:pPr lvl="1"/>
            <a:r>
              <a:rPr lang="en-US" dirty="0"/>
              <a:t>Understand the base case and a recursive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11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2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5257800"/>
          </a:xfrm>
        </p:spPr>
        <p:txBody>
          <a:bodyPr/>
          <a:lstStyle/>
          <a:p>
            <a:r>
              <a:rPr lang="en-US" dirty="0"/>
              <a:t>Palindromes are the same word forwards and backwards.</a:t>
            </a:r>
          </a:p>
          <a:p>
            <a:r>
              <a:rPr lang="en-US" dirty="0"/>
              <a:t>Python has some tricks, but how could we build this?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Source Code Pro" panose="020B0509030403020204" pitchFamily="49" charset="77"/>
              </a:rPr>
              <a:t>palindrome = lambda w: w == w[::-1]</a:t>
            </a:r>
          </a:p>
          <a:p>
            <a:pPr lvl="1"/>
            <a:r>
              <a:rPr lang="en-US" dirty="0">
                <a:latin typeface="Source Code Pro" panose="020B0509030403020204" pitchFamily="49" charset="77"/>
              </a:rPr>
              <a:t>[::-1] 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is a slicing shortcut </a:t>
            </a:r>
            <a:r>
              <a:rPr lang="en-US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[0:len(w):-1]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to reverse items.</a:t>
            </a:r>
          </a:p>
          <a:p>
            <a:r>
              <a:rPr lang="en-US" dirty="0"/>
              <a:t>Let's write Reverse: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reverse(s):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result = ''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for letter in s: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result = letter + result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result</a:t>
            </a:r>
          </a:p>
          <a:p>
            <a:pPr marL="0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170E9-683E-944B-8C0D-D9F9D31F638A}"/>
              </a:ext>
            </a:extLst>
          </p:cNvPr>
          <p:cNvSpPr txBox="1"/>
          <p:nvPr/>
        </p:nvSpPr>
        <p:spPr>
          <a:xfrm>
            <a:off x="6677882" y="3081528"/>
            <a:ext cx="5419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def </a:t>
            </a:r>
            <a:r>
              <a:rPr lang="en-US" sz="1400" dirty="0" err="1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reverse_while</a:t>
            </a: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(s):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"""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&gt;&gt;&gt; </a:t>
            </a:r>
            <a:r>
              <a:rPr lang="en-US" sz="1400" dirty="0" err="1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reverse_while</a:t>
            </a: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('hello')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'</a:t>
            </a:r>
            <a:r>
              <a:rPr lang="en-US" sz="1400" dirty="0" err="1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olleh</a:t>
            </a: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"""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result = ''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while s: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    first = s[0]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    s = s[1:] # remove the first letter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    result = first + result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return result</a:t>
            </a:r>
          </a:p>
          <a:p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2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CC07-ED6D-5843-94EB-DABD0432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Palindromes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E8254-1C00-1143-BD45-2C313CD7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C88C</a:t>
            </a:r>
          </a:p>
          <a:p>
            <a:r>
              <a:rPr lang="en-US" sz="3000" dirty="0"/>
              <a:t>racecar</a:t>
            </a:r>
          </a:p>
          <a:p>
            <a:r>
              <a:rPr lang="en-US" sz="3000" dirty="0"/>
              <a:t>LOL</a:t>
            </a:r>
          </a:p>
          <a:p>
            <a:r>
              <a:rPr lang="en-US" sz="3000" dirty="0"/>
              <a:t>radar</a:t>
            </a:r>
          </a:p>
          <a:p>
            <a:r>
              <a:rPr lang="en-US" sz="3000" dirty="0"/>
              <a:t>a man a plan a canal panama</a:t>
            </a:r>
          </a:p>
          <a:p>
            <a:r>
              <a:rPr lang="en-US" sz="3000" dirty="0" err="1"/>
              <a:t>aibohphobia</a:t>
            </a:r>
            <a:r>
              <a:rPr lang="en-US" sz="3000" dirty="0"/>
              <a:t> 😈</a:t>
            </a:r>
          </a:p>
          <a:p>
            <a:pPr lvl="1"/>
            <a:r>
              <a:rPr lang="en-US" sz="3000" dirty="0"/>
              <a:t> The fear of palindromes.</a:t>
            </a:r>
          </a:p>
          <a:p>
            <a:r>
              <a:rPr lang="en-US" sz="3300" dirty="0">
                <a:hlinkClick r:id="rId2"/>
              </a:rPr>
              <a:t>https://czechtheworld.com/best-palindromes/#palindrome-words</a:t>
            </a:r>
            <a:r>
              <a:rPr lang="en-US" sz="33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4A9F0-5881-C648-BAB1-9C8848C742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13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84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54DC-AC81-E527-1FD7-20571F0A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Reverse Recursively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B191-9FAB-C404-4378-E8FA489C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def reverse(s):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if not s: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	return ''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return 'TODO'</a:t>
            </a:r>
            <a:b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</a:br>
            <a:endParaRPr lang="en-US" sz="2800" b="0" dirty="0">
              <a:solidFill>
                <a:schemeClr val="tx1"/>
              </a:solidFill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def palindrome(word):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SourceCodePro-Light" panose="020B0509030403020204" pitchFamily="49" charset="77"/>
              </a:rPr>
              <a:t>	return word == reverse(word)</a:t>
            </a:r>
            <a:endParaRPr lang="en-US" sz="2800" b="0" dirty="0">
              <a:solidFill>
                <a:schemeClr val="tx1"/>
              </a:solidFill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36AA-BCF5-8861-72A0-103014E445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14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08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FF1F-5712-CFA6-6250-28BA7B23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reverse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C0661-B420-32F1-26D6-43F8158E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Our algorithm in words:</a:t>
            </a:r>
          </a:p>
          <a:p>
            <a:pPr lvl="1"/>
            <a:r>
              <a:rPr lang="en-US" sz="2700" dirty="0"/>
              <a:t> Take the first letter, put it at the end</a:t>
            </a:r>
          </a:p>
          <a:p>
            <a:pPr lvl="1"/>
            <a:r>
              <a:rPr lang="en-US" sz="2700" dirty="0"/>
              <a:t> The beginning of the string is the reverse of the rest.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reverse('ABC')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reverse('BC') + 'A'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reverse('C') + 'B' + 'A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'C' + 'B' + 'A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 'CBA'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9DDEA-B924-18BD-F5AC-63AAA5B447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15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4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EBB9-7528-CF49-A2E9-CC8C62B1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recursive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9F856-DBB0-5247-958D-D4811E1C14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16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9BCD8-38AE-4D4E-B428-D82886054E45}"/>
              </a:ext>
            </a:extLst>
          </p:cNvPr>
          <p:cNvSpPr txBox="1"/>
          <p:nvPr/>
        </p:nvSpPr>
        <p:spPr>
          <a:xfrm>
            <a:off x="2130552" y="14813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A1BC9-6A7C-1C41-A7E1-C4238AD512B8}"/>
              </a:ext>
            </a:extLst>
          </p:cNvPr>
          <p:cNvSpPr txBox="1"/>
          <p:nvPr/>
        </p:nvSpPr>
        <p:spPr>
          <a:xfrm>
            <a:off x="533400" y="965200"/>
            <a:ext cx="1101547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def reverse(s):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	if not s: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		return ''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	return reverse(s[1:]) + s[0]</a:t>
            </a:r>
          </a:p>
          <a:p>
            <a:b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</a:br>
            <a:endParaRPr lang="en-US" sz="2600" dirty="0">
              <a:solidFill>
                <a:schemeClr val="tx1"/>
              </a:solidFill>
              <a:effectLst/>
              <a:latin typeface="SourceCodePro-Light" panose="020B0509030403020204" pitchFamily="49" charset="77"/>
              <a:ea typeface="Open Sans Light" pitchFamily="2" charset="0"/>
              <a:cs typeface="Open Sans Light" pitchFamily="2" charset="0"/>
            </a:endParaRPr>
          </a:p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def palindrome(word):</a:t>
            </a:r>
          </a:p>
          <a:p>
            <a:r>
              <a:rPr lang="en-US" sz="2600" dirty="0">
                <a:solidFill>
                  <a:schemeClr val="tx1"/>
                </a:solidFill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	return word == reverse(word)</a:t>
            </a:r>
            <a:endParaRPr lang="en-US" sz="2600" dirty="0">
              <a:solidFill>
                <a:schemeClr val="tx1"/>
              </a:solidFill>
              <a:effectLst/>
              <a:latin typeface="SourceCodePro-Light" panose="020B0509030403020204" pitchFamily="49" charset="77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6" name="Google Shape;357;p35">
            <a:extLst>
              <a:ext uri="{FF2B5EF4-FFF2-40B4-BE49-F238E27FC236}">
                <a16:creationId xmlns:a16="http://schemas.microsoft.com/office/drawing/2014/main" id="{9C58B8D6-82A0-2643-8DFF-F25EAAC8E957}"/>
              </a:ext>
            </a:extLst>
          </p:cNvPr>
          <p:cNvSpPr/>
          <p:nvPr/>
        </p:nvSpPr>
        <p:spPr>
          <a:xfrm>
            <a:off x="2903297" y="2283761"/>
            <a:ext cx="6712689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Recursive Case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7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Sum Numbers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09800" y="2060944"/>
            <a:ext cx="1752600" cy="381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For loop: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47338" y="2635816"/>
            <a:ext cx="64539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def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sum(n):</a:t>
            </a:r>
          </a:p>
          <a:p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s=0</a:t>
            </a:r>
          </a:p>
          <a:p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for 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in range(0,n+1):</a:t>
            </a:r>
          </a:p>
          <a:p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	s=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s+i</a:t>
            </a:r>
            <a:endParaRPr lang="en-US" sz="2800" dirty="0">
              <a:latin typeface="Source Code Pro" panose="020B0509030403020204" pitchFamily="49" charset="0"/>
              <a:ea typeface="Open Sans Light" pitchFamily="2" charset="0"/>
              <a:cs typeface="Courier New"/>
            </a:endParaRPr>
          </a:p>
          <a:p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return s </a:t>
            </a:r>
          </a:p>
        </p:txBody>
      </p:sp>
    </p:spTree>
    <p:extLst>
      <p:ext uri="{BB962C8B-B14F-4D97-AF65-F5344CB8AC3E}">
        <p14:creationId xmlns:p14="http://schemas.microsoft.com/office/powerpoint/2010/main" val="243825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Sum Numbers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67200" y="2651343"/>
            <a:ext cx="64008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def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sum(n):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s=0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=0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while 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&lt;n: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	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=i+1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	s=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s+i</a:t>
            </a:r>
            <a:endParaRPr lang="en-US" sz="2800" dirty="0">
              <a:latin typeface="Source Code Pro" panose="020B0509030403020204" pitchFamily="49" charset="0"/>
              <a:ea typeface="Open Sans Light" pitchFamily="2" charset="0"/>
              <a:cs typeface="Courier New"/>
            </a:endParaRP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return s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209800" y="2194143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latin typeface="Open Sans Light" pitchFamily="2" charset="0"/>
              </a:rPr>
              <a:t>While loop:</a:t>
            </a:r>
          </a:p>
        </p:txBody>
      </p:sp>
    </p:spTree>
    <p:extLst>
      <p:ext uri="{BB962C8B-B14F-4D97-AF65-F5344CB8AC3E}">
        <p14:creationId xmlns:p14="http://schemas.microsoft.com/office/powerpoint/2010/main" val="407432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Sum Numbers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438400"/>
            <a:ext cx="6248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def</a:t>
            </a:r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sum(n):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if n == 0: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	 return 0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return </a:t>
            </a:r>
            <a:r>
              <a:rPr lang="en-US" sz="36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n+sum</a:t>
            </a:r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(n-1)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657600" y="2057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latin typeface="Open Sans Light" pitchFamily="2" charset="0"/>
              </a:rPr>
              <a:t>Recursion:</a:t>
            </a:r>
          </a:p>
        </p:txBody>
      </p:sp>
    </p:spTree>
    <p:extLst>
      <p:ext uri="{BB962C8B-B14F-4D97-AF65-F5344CB8AC3E}">
        <p14:creationId xmlns:p14="http://schemas.microsoft.com/office/powerpoint/2010/main" val="284751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3278" y="1499809"/>
            <a:ext cx="2950608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12056-824E-9446-BA75-343BB0E365D7}"/>
              </a:ext>
            </a:extLst>
          </p:cNvPr>
          <p:cNvSpPr txBox="1"/>
          <p:nvPr/>
        </p:nvSpPr>
        <p:spPr>
          <a:xfrm>
            <a:off x="3048000" y="221354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u="none" strike="noStrike" dirty="0">
                <a:solidFill>
                  <a:schemeClr val="tx1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M. C. Escher : Drawing Hands</a:t>
            </a:r>
            <a:endParaRPr lang="en-US" u="none" strike="noStrike" dirty="0">
              <a:solidFill>
                <a:schemeClr val="tx1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CD343CE-912B-124B-B004-FE796EAD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545" y="2521326"/>
            <a:ext cx="4578663" cy="38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E5B5-176C-6E48-8543-6C124C8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Cheating!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C6EEC-AA7C-4643-A9C2-346FD67253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20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54AA0D-4B2D-5547-99E9-0DDC789BBD59}"/>
              </a:ext>
            </a:extLst>
          </p:cNvPr>
          <p:cNvSpPr/>
          <p:nvPr/>
        </p:nvSpPr>
        <p:spPr>
          <a:xfrm>
            <a:off x="1788319" y="2551837"/>
            <a:ext cx="76985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def sum(n):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return (n * (n + 1)) / 2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77871-9AB9-454B-9448-A4DAEAEC97B3}"/>
              </a:ext>
            </a:extLst>
          </p:cNvPr>
          <p:cNvSpPr txBox="1"/>
          <p:nvPr/>
        </p:nvSpPr>
        <p:spPr>
          <a:xfrm>
            <a:off x="926612" y="1527686"/>
            <a:ext cx="1098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Sometimes it’s best to just use a formula! But that’s not always the point. 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  <a:sym typeface="Wingdings" pitchFamily="2" charset="2"/>
              </a:rPr>
              <a:t> 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3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823-DABC-634F-A56C-D9978D47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Recursive Process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E8EB-31E1-9D46-BFD5-92B91518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143836" cy="5257800"/>
          </a:xfrm>
        </p:spPr>
        <p:txBody>
          <a:bodyPr/>
          <a:lstStyle/>
          <a:p>
            <a:pPr marL="81910" lvl="0" indent="0">
              <a:lnSpc>
                <a:spcPct val="100000"/>
              </a:lnSpc>
              <a:spcBef>
                <a:spcPts val="840"/>
              </a:spcBef>
              <a:buClr>
                <a:schemeClr val="tx2"/>
              </a:buClr>
              <a:buSzPct val="95000"/>
              <a:buNone/>
              <a:defRPr/>
            </a:pPr>
            <a:r>
              <a:rPr lang="en-US" sz="3600" kern="1200" dirty="0">
                <a:latin typeface="Open Sans Light" pitchFamily="2" charset="0"/>
                <a:cs typeface="ＭＳ Ｐゴシック" charset="-128"/>
              </a:rPr>
              <a:t>Recursive solutions involve two major parts: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Base case(s)</a:t>
            </a:r>
            <a:r>
              <a:rPr lang="en-US" sz="3200" kern="1200" dirty="0">
                <a:latin typeface="Open Sans Light" pitchFamily="2" charset="0"/>
                <a:ea typeface="ＭＳ Ｐゴシック" charset="0"/>
              </a:rPr>
              <a:t>, the problem is simple enough to be solved directly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Recursive case(s)</a:t>
            </a:r>
            <a:r>
              <a:rPr lang="en-US" sz="3200" kern="1200" dirty="0">
                <a:latin typeface="Open Sans Light" pitchFamily="2" charset="0"/>
                <a:ea typeface="ＭＳ Ｐゴシック" charset="0"/>
              </a:rPr>
              <a:t>. A recursive case has three components:</a:t>
            </a: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Divide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Open Sans Light" pitchFamily="2" charset="0"/>
                <a:ea typeface="ＭＳ Ｐゴシック" charset="0"/>
              </a:rPr>
              <a:t>the problem into one or more simpler or smaller parts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Invoke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Open Sans Light" pitchFamily="2" charset="0"/>
                <a:ea typeface="ＭＳ Ｐゴシック" charset="0"/>
              </a:rPr>
              <a:t>the function (recursively) on each part, and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Open Sans Light" pitchFamily="2" charset="0"/>
                <a:ea typeface="ＭＳ Ｐゴシック" charset="0"/>
              </a:rPr>
              <a:t>Combine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Open Sans Light" pitchFamily="2" charset="0"/>
                <a:ea typeface="ＭＳ Ｐゴシック" charset="0"/>
              </a:rPr>
              <a:t>the solutions of the parts into a solution for the problem.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4350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5029200"/>
            <a:ext cx="7620000" cy="1295400"/>
          </a:xfrm>
        </p:spPr>
        <p:txBody>
          <a:bodyPr/>
          <a:lstStyle/>
          <a:p>
            <a:r>
              <a:rPr lang="en-US" dirty="0"/>
              <a:t>Generalizes an expression or set of statements to apply to lots of instances of the problem</a:t>
            </a:r>
          </a:p>
          <a:p>
            <a:r>
              <a:rPr lang="en-US" dirty="0"/>
              <a:t>A function should </a:t>
            </a:r>
            <a:r>
              <a:rPr lang="en-US" i="1" dirty="0"/>
              <a:t>do one thing well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1" y="2438400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expression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3657600" y="2133600"/>
            <a:ext cx="3505200" cy="1371600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dirty="0">
              <a:solidFill>
                <a:schemeClr val="tx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9800" y="1143001"/>
            <a:ext cx="3770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def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&lt;function name&gt; 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(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&lt;argument list&gt;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) 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1" y="259080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return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2578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7912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7239000" y="358140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def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concat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(str1, str2):</a:t>
            </a:r>
          </a:p>
          <a:p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   return str1+str2;</a:t>
            </a:r>
          </a:p>
          <a:p>
            <a:endParaRPr lang="en-US" dirty="0">
              <a:latin typeface="Source Code Pro" panose="020B0509030403020204" pitchFamily="49" charset="0"/>
              <a:ea typeface="Open Sans Light" pitchFamily="2" charset="0"/>
              <a:cs typeface="Courier"/>
            </a:endParaRPr>
          </a:p>
          <a:p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concat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(“</a:t>
            </a:r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Hello”,”World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”)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8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spd="slow" advTm="34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F26A4D-61D0-011C-F6AF-6AF4504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237" name="Google Shape;237;p24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Each recursive call gets its own local variables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Computes its result (possibly using additional calls)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Returns its result and returns control to its caller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The function that is called happens to be itself</a:t>
            </a:r>
          </a:p>
          <a:p>
            <a:pPr lvl="1"/>
            <a:r>
              <a:rPr lang="en-US" dirty="0"/>
              <a:t>Called on a simpler problem</a:t>
            </a:r>
          </a:p>
          <a:p>
            <a:pPr lvl="1"/>
            <a:r>
              <a:rPr lang="en-US" dirty="0"/>
              <a:t>Eventually stops on the simple base case</a:t>
            </a:r>
          </a:p>
        </p:txBody>
      </p:sp>
    </p:spTree>
    <p:extLst>
      <p:ext uri="{BB962C8B-B14F-4D97-AF65-F5344CB8AC3E}">
        <p14:creationId xmlns:p14="http://schemas.microsoft.com/office/powerpoint/2010/main" val="305408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FBDC05-A90F-1779-06AE-D45C3CA5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51" name="Google Shape;351;p35"/>
          <p:cNvSpPr txBox="1">
            <a:spLocks noGrp="1"/>
          </p:cNvSpPr>
          <p:nvPr>
            <p:ph idx="1"/>
          </p:nvPr>
        </p:nvSpPr>
        <p:spPr>
          <a:xfrm>
            <a:off x="533400" y="5655993"/>
            <a:ext cx="8763000" cy="681237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Recursion over sequence length</a:t>
            </a:r>
          </a:p>
        </p:txBody>
      </p:sp>
      <p:sp>
        <p:nvSpPr>
          <p:cNvPr id="355" name="Google Shape;355;p35"/>
          <p:cNvSpPr/>
          <p:nvPr/>
        </p:nvSpPr>
        <p:spPr>
          <a:xfrm>
            <a:off x="1752600" y="1219201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first(s):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the first element in a sequence."""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s[0]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rest(s):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all elements in a sequence after the first"""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s[1:]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“””Return minimum value in a sequence.”””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 ==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first(s)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min(first(s),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(rest(s)))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2819400" y="3733800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Base Case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2895600" y="4572000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Recursive Case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4933950" y="925911"/>
            <a:ext cx="3752850" cy="344090"/>
          </a:xfrm>
          <a:prstGeom prst="wedgeRectCallout">
            <a:avLst>
              <a:gd name="adj1" fmla="val -78559"/>
              <a:gd name="adj2" fmla="val 20327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 sz="18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indexing an element of a sequence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4933950" y="2911674"/>
            <a:ext cx="3752850" cy="344090"/>
          </a:xfrm>
          <a:prstGeom prst="wedgeRectCallout">
            <a:avLst>
              <a:gd name="adj1" fmla="val -73450"/>
              <a:gd name="adj2" fmla="val -8818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 sz="18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Slicing a sequence of elements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2514600" y="2064316"/>
            <a:ext cx="6705600" cy="22467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for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range(1,n+1):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*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endParaRPr sz="2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endParaRPr sz="2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4953000" y="1149915"/>
            <a:ext cx="4506362" cy="53340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1. Initialize the “base” case of no iterations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7607573" y="1965213"/>
            <a:ext cx="1851789" cy="53340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2. Starting value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9208705" y="2624758"/>
            <a:ext cx="1851789" cy="53340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3. Ending value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6654655" y="4539684"/>
            <a:ext cx="3148107" cy="53340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4. New loop variable value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580D9B-7184-27CA-A98F-6A253424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Iteration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2057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201" name="Google Shape;201;p21"/>
          <p:cNvGrpSpPr/>
          <p:nvPr/>
        </p:nvGrpSpPr>
        <p:grpSpPr>
          <a:xfrm>
            <a:off x="2286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1. Test for simple “base” case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6433931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2. Solution in simple “base” case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3048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3. Assume </a:t>
              </a:r>
              <a:r>
                <a:rPr lang="en-US" sz="1800" dirty="0" err="1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recusive</a:t>
              </a:r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 solution to simpler problem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6821129" y="4893795"/>
            <a:ext cx="3740854" cy="1308222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1562"/>
                <a:gd name="adj2" fmla="val -1084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594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4. ”Combine” the simpler part of the solution, with the recursive case</a:t>
              </a: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26B2C1-0C5E-01FF-F3A3-EA227B95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Key concepts – by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13D84F-8D70-8F51-C8B3-4E3CC562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words</a:t>
            </a:r>
          </a:p>
        </p:txBody>
      </p:sp>
      <p:sp>
        <p:nvSpPr>
          <p:cNvPr id="218" name="Google Shape;218;p22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The sum of no numbers is zero</a:t>
            </a:r>
          </a:p>
          <a:p>
            <a:r>
              <a:rPr lang="en-US" dirty="0"/>
              <a:t>The sum of 1</a:t>
            </a:r>
            <a:r>
              <a:rPr lang="en-US" baseline="30000" dirty="0"/>
              <a:t>2</a:t>
            </a:r>
            <a:r>
              <a:rPr lang="en-US" dirty="0"/>
              <a:t> through n</a:t>
            </a:r>
            <a:r>
              <a:rPr lang="en-US" baseline="30000" dirty="0"/>
              <a:t>2</a:t>
            </a:r>
            <a:r>
              <a:rPr lang="en-US" dirty="0"/>
              <a:t> is the </a:t>
            </a:r>
          </a:p>
          <a:p>
            <a:pPr lvl="1"/>
            <a:r>
              <a:rPr lang="en-US" dirty="0"/>
              <a:t> sum of 1</a:t>
            </a:r>
            <a:r>
              <a:rPr lang="en-US" baseline="30000" dirty="0"/>
              <a:t>2</a:t>
            </a:r>
            <a:r>
              <a:rPr lang="en-US" dirty="0"/>
              <a:t> through (n-1</a:t>
            </a:r>
            <a:r>
              <a:rPr lang="en-US" baseline="30000" dirty="0"/>
              <a:t>)2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plus n</a:t>
            </a:r>
            <a:r>
              <a:rPr lang="en-US" baseline="30000" dirty="0"/>
              <a:t>2</a:t>
            </a:r>
          </a:p>
        </p:txBody>
      </p:sp>
      <p:sp>
        <p:nvSpPr>
          <p:cNvPr id="222" name="Google Shape;222;p22"/>
          <p:cNvSpPr/>
          <p:nvPr/>
        </p:nvSpPr>
        <p:spPr>
          <a:xfrm>
            <a:off x="2019300" y="2971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7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/>
          <p:nvPr/>
        </p:nvSpPr>
        <p:spPr>
          <a:xfrm>
            <a:off x="1676400" y="2057400"/>
            <a:ext cx="8839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(3)</a:t>
            </a:r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(3)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(2) + 3**2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(1) + 2**2 + 3**2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(0) + 1**2 + 2**2 + 3**2 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0 + 1**2 + 2**2 + 3**2 = 14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A1BED-BE8E-D343-9014-6E76528924F0}"/>
              </a:ext>
            </a:extLst>
          </p:cNvPr>
          <p:cNvSpPr txBox="1"/>
          <p:nvPr/>
        </p:nvSpPr>
        <p:spPr>
          <a:xfrm>
            <a:off x="-504497" y="59488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3790A-6F7A-5A77-C58B-7D81F427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</a:t>
            </a:r>
          </a:p>
        </p:txBody>
      </p:sp>
    </p:spTree>
    <p:extLst>
      <p:ext uri="{BB962C8B-B14F-4D97-AF65-F5344CB8AC3E}">
        <p14:creationId xmlns:p14="http://schemas.microsoft.com/office/powerpoint/2010/main" val="121503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D2041-6146-7C83-8488-989CF561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In what order do we sum the squares ?</a:t>
            </a:r>
          </a:p>
          <a:p>
            <a:r>
              <a:rPr lang="en-US" dirty="0"/>
              <a:t>How does this compare to iterative approach ?</a:t>
            </a:r>
          </a:p>
        </p:txBody>
      </p:sp>
      <p:sp>
        <p:nvSpPr>
          <p:cNvPr id="250" name="Google Shape;250;p25"/>
          <p:cNvSpPr/>
          <p:nvPr/>
        </p:nvSpPr>
        <p:spPr>
          <a:xfrm>
            <a:off x="3467100" y="2228070"/>
            <a:ext cx="5257800" cy="14773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range(1,n+1):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*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04477" y="3910187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6053134" y="3910187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n**2 +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6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7811-460B-E647-9B85-3E234672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>
                <a:latin typeface="Source Code Pro" panose="020B0509030403020204" pitchFamily="49" charset="77"/>
              </a:rPr>
              <a:t>vee</a:t>
            </a:r>
            <a:r>
              <a:rPr lang="en-US" dirty="0"/>
              <a:t> / Fractals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F83C-DBDE-A640-BDD5-E07874C1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Source Code Pro" panose="020B0509030403020204" pitchFamily="49" charset="77"/>
              </a:rPr>
              <a:t>python3 –</a:t>
            </a:r>
            <a:r>
              <a:rPr lang="en-US" sz="2000" dirty="0" err="1">
                <a:latin typeface="Source Code Pro" panose="020B0509030403020204" pitchFamily="49" charset="77"/>
              </a:rPr>
              <a:t>i</a:t>
            </a:r>
            <a:r>
              <a:rPr lang="en-US" sz="2000" dirty="0">
                <a:latin typeface="Source Code Pro" panose="020B0509030403020204" pitchFamily="49" charset="77"/>
              </a:rPr>
              <a:t> 11-Recursion.py</a:t>
            </a:r>
          </a:p>
          <a:p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This uses Turtle Graphics.</a:t>
            </a:r>
          </a:p>
          <a:p>
            <a:pPr lvl="1"/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turtle module is really cool, but </a:t>
            </a:r>
            <a:r>
              <a:rPr lang="en-US" sz="20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not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something you need to learn</a:t>
            </a:r>
          </a:p>
          <a:p>
            <a:r>
              <a:rPr lang="en-US" sz="2000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vee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 the one recursive problem that doesn't have a base case</a:t>
            </a:r>
          </a:p>
          <a:p>
            <a:pPr lvl="1"/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But fractals in general are a fun way to visualize self-similar structures</a:t>
            </a:r>
          </a:p>
          <a:p>
            <a:r>
              <a:rPr lang="en-US" sz="2000" dirty="0"/>
              <a:t>Use the following keys to play with the demo</a:t>
            </a:r>
          </a:p>
          <a:p>
            <a:pPr lvl="1"/>
            <a:r>
              <a:rPr lang="en-US" sz="2000" dirty="0"/>
              <a:t>Space to draw</a:t>
            </a:r>
          </a:p>
          <a:p>
            <a:pPr lvl="1"/>
            <a:r>
              <a:rPr lang="en-US" sz="2000" dirty="0"/>
              <a:t>C to Clear</a:t>
            </a:r>
          </a:p>
          <a:p>
            <a:pPr lvl="1"/>
            <a:r>
              <a:rPr lang="en-US" sz="2000" dirty="0"/>
              <a:t>Up to add "vee" to the functions list</a:t>
            </a:r>
          </a:p>
          <a:p>
            <a:pPr lvl="1"/>
            <a:r>
              <a:rPr lang="en-US" sz="2000" dirty="0"/>
              <a:t>Down to remove the "vee" functions from the list.</a:t>
            </a:r>
          </a:p>
          <a:p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Some 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3"/>
              </a:rPr>
              <a:t>cool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 variations on vee, seen in Snap! (the language of CS10)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4"/>
              </a:rPr>
              <a:t>More Fractals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15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52523A-4AED-0299-6F44-1399BD0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…</a:t>
            </a:r>
          </a:p>
        </p:txBody>
      </p:sp>
      <p:sp>
        <p:nvSpPr>
          <p:cNvPr id="387" name="Google Shape;387;p38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The recursive “leap of faith” works as long as we hit the base case eventually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 we don’t?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(unwanted)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295400"/>
            <a:ext cx="801138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473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0" y="1295400"/>
            <a:ext cx="8001000" cy="3657600"/>
          </a:xfrm>
        </p:spPr>
        <p:txBody>
          <a:bodyPr/>
          <a:lstStyle/>
          <a:p>
            <a:r>
              <a:rPr lang="en-US" sz="2400" dirty="0"/>
              <a:t>“After Abstraction, Recursion is probably the 2</a:t>
            </a:r>
            <a:r>
              <a:rPr lang="en-US" sz="2400" baseline="30000" dirty="0"/>
              <a:t>nd</a:t>
            </a:r>
            <a:r>
              <a:rPr lang="en-US" sz="2400" dirty="0"/>
              <a:t> biggest idea in this course”</a:t>
            </a:r>
          </a:p>
          <a:p>
            <a:r>
              <a:rPr lang="en-US" sz="2400" dirty="0"/>
              <a:t>“It’s tremendously useful when the problem is self-similar”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“It’s no more powerful than iteration, but often leads to more concise &amp; better code”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“It’s more ‘mathematical’”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 embodies the beauty and joy of computing”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3892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09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400800" y="1752600"/>
            <a:ext cx="8001000" cy="838200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3505200" cy="41970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24800" y="411480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Recursion!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7696200" y="3962400"/>
            <a:ext cx="1676400" cy="685800"/>
          </a:xfrm>
          <a:prstGeom prst="wedgeRectCallout">
            <a:avLst>
              <a:gd name="adj1" fmla="val -21979"/>
              <a:gd name="adj2" fmla="val -9895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dirty="0">
              <a:solidFill>
                <a:schemeClr val="tx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03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 More Reasons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09800" y="1143000"/>
            <a:ext cx="8001000" cy="838200"/>
          </a:xfrm>
        </p:spPr>
        <p:txBody>
          <a:bodyPr/>
          <a:lstStyle/>
          <a:p>
            <a:r>
              <a:rPr lang="en-US" dirty="0"/>
              <a:t>Recursive structures exist (sometimes hidden) in nature and therefore in data!</a:t>
            </a:r>
          </a:p>
          <a:p>
            <a:r>
              <a:rPr lang="en-US" dirty="0"/>
              <a:t>It’s mentally and sometimes computationally more efficient to process recursive structures using recursion. </a:t>
            </a:r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7600" y="3581400"/>
            <a:ext cx="2819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37" y="3497226"/>
            <a:ext cx="2930156" cy="29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Recursive structures exist (sometimes hidden) in nature and therefore in data!</a:t>
            </a:r>
          </a:p>
          <a:p>
            <a:r>
              <a:rPr lang="en-US" dirty="0"/>
              <a:t>It’s mentally and sometimes computationally more efficient to process recursive structures using recursion. </a:t>
            </a:r>
          </a:p>
          <a:p>
            <a:r>
              <a:rPr lang="en-US" dirty="0"/>
              <a:t>Sometimes, the recursive definition is easier to understand or write, even if it is computationally slower.</a:t>
            </a:r>
          </a:p>
          <a:p>
            <a:pPr lvl="1"/>
            <a:r>
              <a:rPr lang="en-US" dirty="0"/>
              <a:t> Fractals are definitely easily to think of recursively!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7A9B37-A1B6-EE5B-4500-1F8B1B017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24600" y="3539756"/>
            <a:ext cx="2930156" cy="293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04800"/>
            <a:ext cx="2930156" cy="29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6803FE-00A3-CC18-4F09-1778EB3B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Recursion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8763000" cy="82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/>
              <a:t>Recursive function calls itself, directly or indirectly</a:t>
            </a:r>
          </a:p>
        </p:txBody>
      </p:sp>
      <p:pic>
        <p:nvPicPr>
          <p:cNvPr id="113" name="Google Shape;113;p14" descr="Screen Shot 2016-02-17 at 7.38.1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564" y="1587500"/>
            <a:ext cx="49911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Screen Shot 2016-02-17 at 7.37.3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2128" y="3181927"/>
            <a:ext cx="6629400" cy="30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Recursion In Practice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8235254" cy="5257800"/>
          </a:xfrm>
        </p:spPr>
        <p:txBody>
          <a:bodyPr/>
          <a:lstStyle/>
          <a:p>
            <a:r>
              <a:rPr lang="en-US" sz="2400" dirty="0"/>
              <a:t> We will use a function to solve smaller sub-problems</a:t>
            </a:r>
          </a:p>
          <a:p>
            <a:r>
              <a:rPr lang="en-US" sz="2400" dirty="0"/>
              <a:t> Compared to a for-loop, while loop, we will </a:t>
            </a:r>
            <a:r>
              <a:rPr lang="en-US" sz="2400" i="1" dirty="0"/>
              <a:t>not</a:t>
            </a:r>
            <a:r>
              <a:rPr lang="en-US" sz="2400" dirty="0"/>
              <a:t> directly specify how many times we need to make a function call.</a:t>
            </a:r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15249" y="3394444"/>
            <a:ext cx="2930156" cy="293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249" y="159488"/>
            <a:ext cx="2930156" cy="29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7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46E9-510E-6C4C-8DAD-802312C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Countdown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F796-E7E0-244A-B7DD-CE1B3B06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def countdown(n):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 n == 0: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print('Blastoff!')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# … what goes here?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4DE1-CEB0-C54C-80FD-342D79CCA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7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926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46E9-510E-6C4C-8DAD-802312C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Countdown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F796-E7E0-244A-B7DD-CE1B3B06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def countdown(n):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 n == 0: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print('Blastoff!')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print(n)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countdown(n - 1)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4DE1-CEB0-C54C-80FD-342D79CCA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8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707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823-DABC-634F-A56C-D9978D47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Recursive Process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E8EB-31E1-9D46-BFD5-92B91518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66800"/>
            <a:ext cx="10310091" cy="5257800"/>
          </a:xfrm>
        </p:spPr>
        <p:txBody>
          <a:bodyPr/>
          <a:lstStyle/>
          <a:p>
            <a:pPr marL="81910" lvl="0" indent="0">
              <a:lnSpc>
                <a:spcPct val="100000"/>
              </a:lnSpc>
              <a:spcBef>
                <a:spcPts val="840"/>
              </a:spcBef>
              <a:buClr>
                <a:schemeClr val="tx2"/>
              </a:buClr>
              <a:buSzPct val="95000"/>
              <a:buNone/>
              <a:defRPr/>
            </a:pPr>
            <a:r>
              <a:rPr lang="en-US" sz="36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Recursive solutions involve two major parts: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b="1" kern="1200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Base case(s), </a:t>
            </a:r>
            <a:r>
              <a:rPr lang="en-US" sz="32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problem is simple enough to be solved directly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b="1" kern="1200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Recursive case(s). </a:t>
            </a:r>
            <a:r>
              <a:rPr lang="en-US" sz="32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 recursive case has three components:</a:t>
            </a: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Divide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problem into one or more simpler or smaller parts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Invoke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function (recursively) on each part, and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Combine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solutions of the parts into a solution for the problem.</a:t>
            </a:r>
          </a:p>
        </p:txBody>
      </p:sp>
    </p:spTree>
    <p:extLst>
      <p:ext uri="{BB962C8B-B14F-4D97-AF65-F5344CB8AC3E}">
        <p14:creationId xmlns:p14="http://schemas.microsoft.com/office/powerpoint/2010/main" val="40494128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17038</TotalTime>
  <Words>1762</Words>
  <Application>Microsoft Macintosh PowerPoint</Application>
  <PresentationFormat>Widescreen</PresentationFormat>
  <Paragraphs>275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Wingdings 2</vt:lpstr>
      <vt:lpstr>FreightText Pro Book</vt:lpstr>
      <vt:lpstr>Open Sans Light</vt:lpstr>
      <vt:lpstr>AMERICAN TYPEWRITER CONDENSED</vt:lpstr>
      <vt:lpstr>Arial</vt:lpstr>
      <vt:lpstr>Source Code Pro</vt:lpstr>
      <vt:lpstr>FreightMicro Pro Book</vt:lpstr>
      <vt:lpstr>Source Code Pro Medium</vt:lpstr>
      <vt:lpstr>Open Sans</vt:lpstr>
      <vt:lpstr>Wingdings</vt:lpstr>
      <vt:lpstr>Open Sans ExtraBold</vt:lpstr>
      <vt:lpstr>SourceCodePro-Light</vt:lpstr>
      <vt:lpstr>3_Main C88C</vt:lpstr>
      <vt:lpstr>Recursion</vt:lpstr>
      <vt:lpstr>Recursion</vt:lpstr>
      <vt:lpstr>Demo: vee / Fractals</vt:lpstr>
      <vt:lpstr>Why Recursion?</vt:lpstr>
      <vt:lpstr>Today: Recursion</vt:lpstr>
      <vt:lpstr>Recursion In Practice</vt:lpstr>
      <vt:lpstr>Demo: Countdown</vt:lpstr>
      <vt:lpstr>Demo: Countdown</vt:lpstr>
      <vt:lpstr>The Recursive Process </vt:lpstr>
      <vt:lpstr>Recursion</vt:lpstr>
      <vt:lpstr>Learning Objectives</vt:lpstr>
      <vt:lpstr>Palindromes</vt:lpstr>
      <vt:lpstr>Fun Palindromes</vt:lpstr>
      <vt:lpstr>Writing Reverse Recursively</vt:lpstr>
      <vt:lpstr>How should reverse work?</vt:lpstr>
      <vt:lpstr>reverse recursive</vt:lpstr>
      <vt:lpstr>Iteration vs Recursion: Sum Numbers</vt:lpstr>
      <vt:lpstr>Iteration vs Recursion: Sum Numbers</vt:lpstr>
      <vt:lpstr>Iteration vs Recursion: Sum Numbers</vt:lpstr>
      <vt:lpstr>Iteration vs Recursion: Cheating!</vt:lpstr>
      <vt:lpstr>The Recursive Process </vt:lpstr>
      <vt:lpstr>Review: Functions</vt:lpstr>
      <vt:lpstr>How does it work?</vt:lpstr>
      <vt:lpstr>Another Example</vt:lpstr>
      <vt:lpstr>Recall: Iteration</vt:lpstr>
      <vt:lpstr>Recursion Key concepts – by example</vt:lpstr>
      <vt:lpstr>In words</vt:lpstr>
      <vt:lpstr>Why does it work</vt:lpstr>
      <vt:lpstr>Questions</vt:lpstr>
      <vt:lpstr>Trust …</vt:lpstr>
      <vt:lpstr>Recursion (unwanted)</vt:lpstr>
      <vt:lpstr>Why Recursion?</vt:lpstr>
      <vt:lpstr>Example I</vt:lpstr>
      <vt:lpstr>Why Recursion? More Reasons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Michael Ball</cp:lastModifiedBy>
  <cp:revision>71</cp:revision>
  <cp:lastPrinted>2023-02-27T21:16:39Z</cp:lastPrinted>
  <dcterms:modified xsi:type="dcterms:W3CDTF">2024-02-27T22:27:41Z</dcterms:modified>
</cp:coreProperties>
</file>